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tin Patel" initials="JP" lastIdx="1" clrIdx="0">
    <p:extLst>
      <p:ext uri="{19B8F6BF-5375-455C-9EA6-DF929625EA0E}">
        <p15:presenceInfo xmlns:p15="http://schemas.microsoft.com/office/powerpoint/2012/main" userId="S-1-5-21-370493627-188810132-3795473017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9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6BFCD-C66B-4D57-903D-A5709F48D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72C88-4A06-4B06-B428-15F2103C88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31295-0033-4B25-8864-5D9806B1A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76CEE-4E97-47A5-A440-E5F8FBAE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215B-874A-44C5-852F-2D1DD046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8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8FDDC-3A6A-4A95-84EC-5ABA2EF3E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A43FE2-1254-4EB0-AED2-633C916C6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09DA7-2BED-4537-AABF-3C77F85B1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AFC4D-9470-42D4-975B-72977436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A4090-89AB-444B-AE9D-E7611097E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96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4D0822-2452-41E0-9116-3245717A9D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E4C34-F640-4986-AD34-6BC0A3DC0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AD164-444E-41E4-836A-BA8CC1DD1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85C41-3794-41B8-B31B-03CE3C17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42677-656A-4A97-8614-6FC826D4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68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863B7-36C0-4176-9A9E-6AA2D569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2082-1B50-4D2A-BB54-C55B38294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88F40-82D2-45D3-AD0D-0AC789EC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347B8-78B8-4644-BD38-9DF847C6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FFCA1-0526-448C-A8AB-EA2D60F3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3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4A290-F115-4CC2-94ED-6243F08A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80FF0-EE4E-42F8-8A27-757A2F3B6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81677-9788-4ECC-8BB4-033FC5670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2A26D-39DA-440C-9C4C-1F889A33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25381-E7EC-406D-A3A9-B2DB64BD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15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F382-9C9F-4225-BF33-D54EEA02C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6BF9-D827-4E38-9033-5E544B372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1DED3-1D49-41C1-A819-3DABA6841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DF1A8-0F4C-4DEA-BEDA-F86556AFC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ED512-4FBF-4639-B4FF-881DBF22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3C904-9C30-458F-8EF0-4E407B89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02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03BA-A986-42C1-8928-B7116A72C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F14EF-1942-4434-88C6-3F8F1788B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75D15-B0AC-4C43-8823-B8597F336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458644-3F81-4D39-8C84-DCD853ECD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0E389-C756-4183-9F92-D1FBA2110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DF59F-20B7-4B50-9691-514871BCE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616B95-06E7-4FAB-965D-4D1D75D85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34CA9-DEAF-4803-81D8-C40B2DF4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88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662F-A204-4B05-8D5F-4252108A3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19FD1-08CB-4B92-9A71-7D8C417F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37F0D-EF96-4131-9807-26849EE60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F049A6-39BB-4166-AE4D-329433FD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44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3356C-2F49-4841-AA5D-D04728734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4BB74-C772-4F0F-8CEC-A61A4A78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3B931-71B9-4976-9E83-BBC32A20A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79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34E4E-A463-4FB9-B2DE-95EA6E77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311D-3C7B-44B4-B145-B696CD9CB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BBE02E-F20E-430F-9A0C-81BE13E5A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C5851-8828-468D-9EB9-E75A148AF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3877B-AB57-4707-B0A5-000C63FD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F97C6-5F43-41BD-A8D9-9CAF583E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25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39755-CE69-4C57-9609-7E21599E4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0B2E36-7F77-43AB-B9E7-0C4FDFC685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D72EC-A30D-4BEC-BC4F-CF8A5AE11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4FB73-EA3E-470A-8CB2-035D851AD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BCD34-CE31-42FA-9920-A0FC51C58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06E0D-D74E-4A0C-9874-7BD2EFD1C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8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D958A-996D-4F5B-9D25-48D37847E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F54E9-746F-4D6D-8944-94EFA657F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B1DAD-435F-4778-AB1C-4501A5099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FCF17-14D0-4C03-BEC2-D339E8214DC3}" type="datetimeFigureOut">
              <a:rPr lang="en-US" smtClean="0"/>
              <a:t>7/14/2019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ADAED-F058-4D03-A871-E9A2DEA6BB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6652C-9B37-4D95-8DF9-F90AA900E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9822ED-1299-4197-847E-9D6B313682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5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kaggle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image" Target="../media/image10.jpeg"/><Relationship Id="rId7" Type="http://schemas.openxmlformats.org/officeDocument/2006/relationships/package" Target="../embeddings/Microsoft_PowerPoint_Presentation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9768-5725-4B5A-88F8-DB68ACFDF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4883" y="2565315"/>
            <a:ext cx="4943781" cy="941901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Adverse Effects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80CBE-2F77-4348-9321-5E4AC103E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22124" y="3507216"/>
            <a:ext cx="5270938" cy="1796045"/>
          </a:xfrm>
        </p:spPr>
        <p:txBody>
          <a:bodyPr anchor="t">
            <a:noAutofit/>
          </a:bodyPr>
          <a:lstStyle/>
          <a:p>
            <a:r>
              <a:rPr lang="en-US" dirty="0"/>
              <a:t>A Study of 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Adverse Effects on Humans </a:t>
            </a:r>
          </a:p>
          <a:p>
            <a:r>
              <a:rPr lang="en-US" dirty="0"/>
              <a:t>for Variety of Products Made for 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Human Consumption!</a:t>
            </a:r>
          </a:p>
        </p:txBody>
      </p:sp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side effects">
            <a:extLst>
              <a:ext uri="{FF2B5EF4-FFF2-40B4-BE49-F238E27FC236}">
                <a16:creationId xmlns:a16="http://schemas.microsoft.com/office/drawing/2014/main" id="{BB924618-7089-4560-8EC2-E8BE7A9E6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4" r="8447" b="2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87046D1D-C946-4D71-AC36-2B369911364E}"/>
              </a:ext>
            </a:extLst>
          </p:cNvPr>
          <p:cNvSpPr txBox="1">
            <a:spLocks/>
          </p:cNvSpPr>
          <p:nvPr/>
        </p:nvSpPr>
        <p:spPr>
          <a:xfrm>
            <a:off x="8807669" y="5561592"/>
            <a:ext cx="3221419" cy="12438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Prepared By:</a:t>
            </a:r>
          </a:p>
          <a:p>
            <a:pPr algn="r"/>
            <a:r>
              <a:rPr lang="en-US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Nimisha Patel</a:t>
            </a:r>
          </a:p>
          <a:p>
            <a:pPr algn="r"/>
            <a:r>
              <a:rPr lang="en-US" dirty="0">
                <a:latin typeface="Arabic Typesetting" panose="020B0604020202020204" pitchFamily="66" charset="-78"/>
                <a:cs typeface="Arabic Typesetting" panose="020B0604020202020204" pitchFamily="66" charset="-78"/>
              </a:rPr>
              <a:t>Data Analytics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3030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517C5-2FB2-412F-BB89-968B3055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87DD3-C60B-45C7-9A08-A11A5E2FE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279018"/>
            <a:ext cx="5314542" cy="2355612"/>
          </a:xfrm>
        </p:spPr>
        <p:txBody>
          <a:bodyPr anchor="t">
            <a:normAutofit fontScale="92500" lnSpcReduction="20000"/>
          </a:bodyPr>
          <a:lstStyle/>
          <a:p>
            <a:r>
              <a:rPr lang="en-US" sz="2400" dirty="0"/>
              <a:t>With more and more processed foods and products in the market, we believe the number of adverse effects reported will climb with time.</a:t>
            </a:r>
          </a:p>
          <a:p>
            <a:r>
              <a:rPr lang="en-US" sz="2400" dirty="0"/>
              <a:t>Younger population is more prone to having adverse effects to food.</a:t>
            </a:r>
          </a:p>
          <a:p>
            <a:r>
              <a:rPr lang="en-US" sz="2400" dirty="0"/>
              <a:t>Gender difference should not make a difference.</a:t>
            </a:r>
          </a:p>
          <a:p>
            <a:endParaRPr lang="en-US" sz="1800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Image result for hypothesis">
            <a:extLst>
              <a:ext uri="{FF2B5EF4-FFF2-40B4-BE49-F238E27FC236}">
                <a16:creationId xmlns:a16="http://schemas.microsoft.com/office/drawing/2014/main" id="{6456A4E7-F370-4E32-A970-DABE4EDC1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2" r="1" b="1"/>
          <a:stretch/>
        </p:blipFill>
        <p:spPr bwMode="auto"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837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7908A-A808-4A42-8C9E-4D914972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Data Source and Data Repository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DBFD1-8C6B-4FEE-B447-FC7F645A4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Data Source:  The CFSAN Adverse Event Reporting System (CAERS)</a:t>
            </a:r>
          </a:p>
          <a:p>
            <a:pPr lvl="1"/>
            <a:r>
              <a:rPr lang="en-US" sz="1800" dirty="0"/>
              <a:t>A database that contains information on adverse event and product complaint reports submitted to FDA for foods, dietary supplements, and cosmetics.</a:t>
            </a:r>
          </a:p>
          <a:p>
            <a:r>
              <a:rPr lang="en-US" sz="1800" dirty="0"/>
              <a:t> Data Repository:  </a:t>
            </a:r>
            <a:r>
              <a:rPr lang="en-US" sz="1800" dirty="0">
                <a:hlinkClick r:id="rId2"/>
              </a:rPr>
              <a:t>http://www.Kaggle.com</a:t>
            </a:r>
            <a:endParaRPr lang="en-US" sz="1800" dirty="0"/>
          </a:p>
          <a:p>
            <a:pPr lvl="1"/>
            <a:r>
              <a:rPr lang="en-US" sz="1800" dirty="0"/>
              <a:t>Dataset was downloaded from Kaggle</a:t>
            </a:r>
          </a:p>
          <a:p>
            <a:pPr lvl="1"/>
            <a:r>
              <a:rPr lang="en-US" sz="1800" dirty="0"/>
              <a:t>.CSV Formatted Dataset</a:t>
            </a:r>
          </a:p>
          <a:p>
            <a:pPr lvl="1"/>
            <a:r>
              <a:rPr lang="en-US" sz="1800" dirty="0"/>
              <a:t>90,000+ Records</a:t>
            </a:r>
          </a:p>
          <a:p>
            <a:pPr lvl="1"/>
            <a:endParaRPr lang="en-US" sz="1800" dirty="0"/>
          </a:p>
        </p:txBody>
      </p:sp>
      <p:sp>
        <p:nvSpPr>
          <p:cNvPr id="2052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Image result for data source icon">
            <a:extLst>
              <a:ext uri="{FF2B5EF4-FFF2-40B4-BE49-F238E27FC236}">
                <a16:creationId xmlns:a16="http://schemas.microsoft.com/office/drawing/2014/main" id="{67F585EE-5041-4533-8681-13CD29D9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2041" y="628044"/>
            <a:ext cx="4294378" cy="394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379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23EE0-2AB4-4631-A431-C191F4FEA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Data Transformation &amp;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1EB18-23DB-464F-B3DA-8E8DA4239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881" y="2279018"/>
            <a:ext cx="3815207" cy="3375920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600" dirty="0"/>
              <a:t>Language and Libraries Used</a:t>
            </a:r>
          </a:p>
          <a:p>
            <a:pPr lvl="1"/>
            <a:r>
              <a:rPr lang="en-US" sz="2600" dirty="0"/>
              <a:t>Python</a:t>
            </a:r>
          </a:p>
          <a:p>
            <a:pPr lvl="1"/>
            <a:r>
              <a:rPr lang="en-US" sz="2600" dirty="0"/>
              <a:t>Pandas</a:t>
            </a:r>
          </a:p>
          <a:p>
            <a:pPr lvl="1"/>
            <a:r>
              <a:rPr lang="en-US" sz="2600" dirty="0" err="1"/>
              <a:t>Numpy</a:t>
            </a:r>
            <a:endParaRPr lang="en-US" sz="2600" dirty="0"/>
          </a:p>
          <a:p>
            <a:pPr lvl="1"/>
            <a:r>
              <a:rPr lang="en-US" sz="2600" dirty="0"/>
              <a:t>Matplotlib</a:t>
            </a:r>
          </a:p>
          <a:p>
            <a:pPr lvl="1"/>
            <a:r>
              <a:rPr lang="en-US" sz="2600" dirty="0"/>
              <a:t>Sci-Kit (</a:t>
            </a:r>
            <a:r>
              <a:rPr lang="en-US" sz="2600" dirty="0" err="1"/>
              <a:t>SKLearn</a:t>
            </a:r>
            <a:r>
              <a:rPr lang="en-US" sz="2600" dirty="0"/>
              <a:t>)</a:t>
            </a:r>
          </a:p>
          <a:p>
            <a:r>
              <a:rPr lang="en-US" sz="2600" dirty="0"/>
              <a:t>Data Loaded into:</a:t>
            </a:r>
          </a:p>
          <a:p>
            <a:pPr lvl="1"/>
            <a:r>
              <a:rPr lang="en-US" sz="2600" dirty="0"/>
              <a:t>MongoDB</a:t>
            </a:r>
          </a:p>
          <a:p>
            <a:pPr lvl="1"/>
            <a:r>
              <a:rPr lang="en-US" sz="2600" dirty="0"/>
              <a:t>SQLite</a:t>
            </a:r>
          </a:p>
          <a:p>
            <a:pPr lvl="1"/>
            <a:r>
              <a:rPr lang="en-US" sz="2600" dirty="0"/>
              <a:t>CSV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CEAF5-6A73-489C-A80F-19E472A6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9" y="2309391"/>
            <a:ext cx="1491543" cy="1911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572EF-186F-4E82-88C9-D6D05A1B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343" y="241193"/>
            <a:ext cx="5092303" cy="1704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D28B1A-3102-4A28-9F11-C67853FC5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441" y="2033060"/>
            <a:ext cx="4944780" cy="1896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E5953-3F97-407A-861D-AA4BAEE45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458" y="4016733"/>
            <a:ext cx="7215188" cy="264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53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CBB8-59D4-45E1-A9C8-612F5172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055E5-EC76-4216-A7DF-BF55CE012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370" y="2084865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400" dirty="0"/>
              <a:t>Extensive Data Analytics (EDA) was Performed on the Data Set.</a:t>
            </a:r>
          </a:p>
          <a:p>
            <a:r>
              <a:rPr lang="en-US" sz="2400" dirty="0"/>
              <a:t>Tableau Desktop was used to Generate Visualization and Dashboard.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Image result for tableau logo">
            <a:extLst>
              <a:ext uri="{FF2B5EF4-FFF2-40B4-BE49-F238E27FC236}">
                <a16:creationId xmlns:a16="http://schemas.microsoft.com/office/drawing/2014/main" id="{64373963-73C8-42C6-9EE6-6ECBB3B26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70490" y="869893"/>
            <a:ext cx="3796790" cy="121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1AE6FF-1D30-462D-B92B-4E6B27CC6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613" y="2687552"/>
            <a:ext cx="3641027" cy="1993520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C549B28-93C9-43B8-9B59-2B2E13B439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4211040"/>
              </p:ext>
            </p:extLst>
          </p:nvPr>
        </p:nvGraphicFramePr>
        <p:xfrm>
          <a:off x="673651" y="4231399"/>
          <a:ext cx="2682990" cy="1097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5" imgW="810720" imgH="331920" progId="Package">
                  <p:embed/>
                </p:oleObj>
              </mc:Choice>
              <mc:Fallback>
                <p:oleObj name="Packager Shell Object" showAsIcon="1" r:id="rId5" imgW="810720" imgH="3319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3651" y="4231399"/>
                        <a:ext cx="2682990" cy="1097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 descr="A PowerPoint output of Tableau Project.  Created as evidence since Tableau Free Version expires after 14 days.">
            <a:hlinkClick r:id="" action="ppaction://ole?verb=0"/>
            <a:extLst>
              <a:ext uri="{FF2B5EF4-FFF2-40B4-BE49-F238E27FC236}">
                <a16:creationId xmlns:a16="http://schemas.microsoft.com/office/drawing/2014/main" id="{9438DBA3-2D05-4859-9B40-FB590BE7640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269057"/>
              </p:ext>
            </p:extLst>
          </p:nvPr>
        </p:nvGraphicFramePr>
        <p:xfrm>
          <a:off x="4272456" y="4235368"/>
          <a:ext cx="1422844" cy="1269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resentation" showAsIcon="1" r:id="rId7" imgW="914400" imgH="816480" progId="PowerPoint.Show.12">
                  <p:embed/>
                </p:oleObj>
              </mc:Choice>
              <mc:Fallback>
                <p:oleObj name="Presentation" showAsIcon="1" r:id="rId7" imgW="914400" imgH="816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72456" y="4235368"/>
                        <a:ext cx="1422844" cy="1269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9565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3E324-9101-4792-BEDF-B024612C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22" y="803325"/>
            <a:ext cx="4767999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 (Sci-Kit Library)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CF0135-E6FB-439A-819B-EE2605377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2400" dirty="0"/>
              <a:t>X-Values:  Age, Gender</a:t>
            </a:r>
          </a:p>
          <a:p>
            <a:r>
              <a:rPr lang="en-US" sz="2400" dirty="0"/>
              <a:t>Y-Value:  Product Role</a:t>
            </a:r>
          </a:p>
          <a:p>
            <a:endParaRPr lang="en-US" sz="2400" dirty="0"/>
          </a:p>
          <a:p>
            <a:r>
              <a:rPr lang="en-US" sz="2400" dirty="0"/>
              <a:t>Analysis:  </a:t>
            </a:r>
          </a:p>
          <a:p>
            <a:pPr lvl="1"/>
            <a:r>
              <a:rPr lang="en-US" dirty="0"/>
              <a:t>MSE: 0.9451897170748137</a:t>
            </a:r>
          </a:p>
          <a:p>
            <a:pPr lvl="1"/>
            <a:r>
              <a:rPr lang="en-US" dirty="0"/>
              <a:t>R2: 0.051721555498203564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02471-C470-4E62-9588-B3B4C782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619" y="381280"/>
            <a:ext cx="4716049" cy="3241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6FD239-B2BD-472C-935E-0FE71771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964" y="3778556"/>
            <a:ext cx="5609220" cy="1004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5E44B6-4FAA-4B93-B2B1-797838F51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084" y="4997167"/>
            <a:ext cx="9508584" cy="16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50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44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63E324-9101-4792-BEDF-B024612C9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191" y="2977188"/>
            <a:ext cx="4150999" cy="360404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Artificial Intelligence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/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Machine Learning</a:t>
            </a:r>
            <a:endParaRPr lang="en-US" sz="2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1" name="81E486EC-0B47-45D8-B435-6F5799CFC9B6" descr="Image">
            <a:extLst>
              <a:ext uri="{FF2B5EF4-FFF2-40B4-BE49-F238E27FC236}">
                <a16:creationId xmlns:a16="http://schemas.microsoft.com/office/drawing/2014/main" id="{6A413E09-1F30-4FB9-B2AC-7BB33BFE8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2100" y="428163"/>
            <a:ext cx="5960899" cy="600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757B152-048C-4CE2-AC56-C655ED19AE54}"/>
              </a:ext>
            </a:extLst>
          </p:cNvPr>
          <p:cNvSpPr txBox="1">
            <a:spLocks/>
          </p:cNvSpPr>
          <p:nvPr/>
        </p:nvSpPr>
        <p:spPr>
          <a:xfrm>
            <a:off x="1571884" y="210206"/>
            <a:ext cx="2616489" cy="2682899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rgbClr val="FFFFFF"/>
                </a:solidFill>
                <a:latin typeface="Algerian" panose="04020705040A02060702" pitchFamily="8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734590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190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Algerian</vt:lpstr>
      <vt:lpstr>Arabic Typesetting</vt:lpstr>
      <vt:lpstr>Arial</vt:lpstr>
      <vt:lpstr>Calibri</vt:lpstr>
      <vt:lpstr>Calibri Light</vt:lpstr>
      <vt:lpstr>Office Theme</vt:lpstr>
      <vt:lpstr>Package</vt:lpstr>
      <vt:lpstr>Microsoft PowerPoint Presentation</vt:lpstr>
      <vt:lpstr>Adverse Effects</vt:lpstr>
      <vt:lpstr>Hypothesis</vt:lpstr>
      <vt:lpstr>Data Source and Data Repository</vt:lpstr>
      <vt:lpstr>Data Transformation &amp; Loading</vt:lpstr>
      <vt:lpstr>Data Visualization</vt:lpstr>
      <vt:lpstr>Machine Learning (Sci-Kit Library)</vt:lpstr>
      <vt:lpstr>Artificial Intelligence  / 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Adverse Effects</dc:title>
  <dc:creator>Jatin Patel</dc:creator>
  <cp:lastModifiedBy>Patel, Jatin</cp:lastModifiedBy>
  <cp:revision>7</cp:revision>
  <dcterms:created xsi:type="dcterms:W3CDTF">2019-05-18T14:33:25Z</dcterms:created>
  <dcterms:modified xsi:type="dcterms:W3CDTF">2019-07-14T23:17:31Z</dcterms:modified>
</cp:coreProperties>
</file>